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notesMasterIdLst>
    <p:notesMasterId r:id="rId6"/>
  </p:notesMasterIdLst>
  <p:handoutMasterIdLst>
    <p:handoutMasterId r:id="rId7"/>
  </p:handoutMasterIdLst>
  <p:sldIdLst>
    <p:sldId id="266" r:id="rId2"/>
    <p:sldId id="267" r:id="rId3"/>
    <p:sldId id="268" r:id="rId4"/>
    <p:sldId id="269" r:id="rId5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9900CC"/>
    <a:srgbClr val="EAEAEA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63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-142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4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4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C97E4C88-5017-4B78-989A-A5FA9AB8F6B8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071859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2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 smtClean="0"/>
              <a:t>Click to edit Master text styles</a:t>
            </a:r>
          </a:p>
          <a:p>
            <a:pPr lvl="1"/>
            <a:r>
              <a:rPr lang="hr-HR" noProof="0" smtClean="0"/>
              <a:t>Second level</a:t>
            </a:r>
          </a:p>
          <a:p>
            <a:pPr lvl="2"/>
            <a:r>
              <a:rPr lang="hr-HR" noProof="0" smtClean="0"/>
              <a:t>Third level</a:t>
            </a:r>
          </a:p>
          <a:p>
            <a:pPr lvl="3"/>
            <a:r>
              <a:rPr lang="hr-HR" noProof="0" smtClean="0"/>
              <a:t>Fourth level</a:t>
            </a:r>
          </a:p>
          <a:p>
            <a:pPr lvl="4"/>
            <a:r>
              <a:rPr lang="hr-HR" noProof="0" smtClean="0"/>
              <a:t>Fifth level</a:t>
            </a:r>
          </a:p>
        </p:txBody>
      </p:sp>
      <p:sp>
        <p:nvSpPr>
          <p:cNvPr id="142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2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7A9B0BD0-D4B2-4699-929C-C3941F9BDA32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713943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0A100B-0A20-47F9-976D-BB18D913BBE7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482878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963367-6150-4FFB-A32F-F45DFA056CF5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892718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B36085-6E6B-41CA-92C5-3B0FD3E01538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1197830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93DDA8-AA67-40F2-978A-129FB3D9DB54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713929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51C637-B37B-46A9-A5A3-428CB0EC33C3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041731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34EF2A-5AFA-4301-B8F9-E8A0483698C6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585447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6A0F73-5C57-4317-9EE3-EA46B1708A6B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520559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E49B24-4729-4070-B746-07AA621006D6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038344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755A97-B306-4FB4-B221-D8B8DF63EECC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702070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45729D-C2A5-4312-B847-42273B99D148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558326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60C17E-4212-4A7F-A5C8-413B08E4B96A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829659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CC376A-F809-49A8-B4A9-3154C5AC2D30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828018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64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51800" y="6457950"/>
            <a:ext cx="635000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accent2"/>
                </a:solidFill>
                <a:latin typeface="Book Antiqua" panose="02040602050305030304" pitchFamily="18" charset="0"/>
              </a:defRPr>
            </a:lvl1pPr>
          </a:lstStyle>
          <a:p>
            <a:fld id="{9D8269F9-3A4C-4C46-A2B6-A0AA1450EF4F}" type="slidenum">
              <a:rPr lang="hr-HR" altLang="sr-Latn-RS"/>
              <a:pPr/>
              <a:t>‹#›</a:t>
            </a:fld>
            <a:endParaRPr lang="hr-HR" altLang="sr-Latn-RS"/>
          </a:p>
        </p:txBody>
      </p:sp>
      <p:pic>
        <p:nvPicPr>
          <p:cNvPr id="1027" name="Picture 13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udruge@mzos.hr" TargetMode="External"/><Relationship Id="rId2" Type="http://schemas.openxmlformats.org/officeDocument/2006/relationships/hyperlink" Target="http://www.mzo.h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31792"/>
            <a:ext cx="8229600" cy="4626158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endParaRPr lang="en-US" altLang="sr-Latn-RS" sz="2800" b="1" dirty="0" smtClean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ctr">
              <a:buFontTx/>
              <a:buNone/>
              <a:defRPr/>
            </a:pPr>
            <a:r>
              <a:rPr lang="hr-HR" altLang="sr-Latn-RS" sz="28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1</a:t>
            </a:r>
            <a:r>
              <a:rPr lang="hr-HR" altLang="sr-Latn-RS" sz="28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.</a:t>
            </a:r>
          </a:p>
          <a:p>
            <a:pPr marL="0" indent="0" algn="ctr">
              <a:buFontTx/>
              <a:buNone/>
              <a:defRPr/>
            </a:pPr>
            <a:r>
              <a:rPr lang="hr-HR" altLang="sr-Latn-RS" sz="28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Izvaninstitucionalni odgoj i obrazovanje djece i mladih</a:t>
            </a:r>
          </a:p>
          <a:p>
            <a:pPr marL="0" indent="0" algn="ctr">
              <a:buFontTx/>
              <a:buNone/>
              <a:defRPr/>
            </a:pPr>
            <a:endParaRPr lang="hr-HR" altLang="sr-Latn-RS" sz="2800" b="1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ctr">
              <a:buFontTx/>
              <a:buNone/>
              <a:defRPr/>
            </a:pPr>
            <a:endParaRPr lang="hr-HR" altLang="sr-Latn-RS" sz="2800" b="1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ctr">
              <a:buFontTx/>
              <a:buNone/>
              <a:defRPr/>
            </a:pPr>
            <a:endParaRPr lang="hr-HR" altLang="sr-Latn-RS" sz="2000" b="1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ctr">
              <a:buFontTx/>
              <a:buNone/>
              <a:defRPr/>
            </a:pPr>
            <a:endParaRPr lang="hr-HR" altLang="sr-Latn-RS" sz="2000" b="1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ctr">
              <a:buFontTx/>
              <a:buNone/>
              <a:defRPr/>
            </a:pPr>
            <a:r>
              <a:rPr lang="hr-HR" altLang="sr-Latn-RS" sz="1600" b="1" dirty="0" smtClean="0">
                <a:solidFill>
                  <a:schemeClr val="bg2"/>
                </a:solidFill>
                <a:cs typeface="Tahoma" pitchFamily="34" charset="0"/>
              </a:rPr>
              <a:t>Alen Hutinović</a:t>
            </a:r>
            <a:endParaRPr lang="hr-HR" altLang="sr-Latn-RS" sz="1600" b="1" dirty="0">
              <a:solidFill>
                <a:schemeClr val="bg2"/>
              </a:solidFill>
              <a:cs typeface="Tahoma" pitchFamily="34" charset="0"/>
            </a:endParaRPr>
          </a:p>
          <a:p>
            <a:pPr marL="0" indent="0" algn="ctr">
              <a:buFontTx/>
              <a:buNone/>
              <a:defRPr/>
            </a:pPr>
            <a:r>
              <a:rPr lang="en-US" sz="1400" b="1" dirty="0" err="1">
                <a:solidFill>
                  <a:schemeClr val="bg2"/>
                </a:solidFill>
              </a:rPr>
              <a:t>Uprava</a:t>
            </a:r>
            <a:r>
              <a:rPr lang="en-US" sz="1400" b="1" dirty="0">
                <a:solidFill>
                  <a:schemeClr val="bg2"/>
                </a:solidFill>
              </a:rPr>
              <a:t> za </a:t>
            </a:r>
            <a:r>
              <a:rPr lang="en-US" sz="1400" b="1" dirty="0" err="1">
                <a:solidFill>
                  <a:schemeClr val="bg2"/>
                </a:solidFill>
              </a:rPr>
              <a:t>potporu</a:t>
            </a:r>
            <a:r>
              <a:rPr lang="en-US" sz="1400" b="1" dirty="0">
                <a:solidFill>
                  <a:schemeClr val="bg2"/>
                </a:solidFill>
              </a:rPr>
              <a:t> i </a:t>
            </a:r>
            <a:r>
              <a:rPr lang="en-US" sz="1400" b="1" dirty="0" err="1">
                <a:solidFill>
                  <a:schemeClr val="bg2"/>
                </a:solidFill>
              </a:rPr>
              <a:t>unaprjeđenje</a:t>
            </a:r>
            <a:r>
              <a:rPr lang="en-US" sz="1400" b="1" dirty="0">
                <a:solidFill>
                  <a:schemeClr val="bg2"/>
                </a:solidFill>
              </a:rPr>
              <a:t> </a:t>
            </a:r>
            <a:r>
              <a:rPr lang="en-US" sz="1400" b="1" dirty="0" err="1">
                <a:solidFill>
                  <a:schemeClr val="bg2"/>
                </a:solidFill>
              </a:rPr>
              <a:t>sustava</a:t>
            </a:r>
            <a:r>
              <a:rPr lang="en-US" sz="1400" b="1" dirty="0">
                <a:solidFill>
                  <a:schemeClr val="bg2"/>
                </a:solidFill>
              </a:rPr>
              <a:t> odgoja i </a:t>
            </a:r>
            <a:r>
              <a:rPr lang="en-US" sz="1400" b="1" dirty="0" err="1" smtClean="0">
                <a:solidFill>
                  <a:schemeClr val="bg2"/>
                </a:solidFill>
              </a:rPr>
              <a:t>obrazovanja</a:t>
            </a:r>
            <a:endParaRPr lang="hr-HR" sz="1400" b="1" dirty="0" smtClean="0">
              <a:solidFill>
                <a:schemeClr val="bg2"/>
              </a:solidFill>
            </a:endParaRPr>
          </a:p>
          <a:p>
            <a:pPr marL="0" indent="0" algn="ctr">
              <a:buFontTx/>
              <a:buNone/>
              <a:defRPr/>
            </a:pPr>
            <a:r>
              <a:rPr lang="hr-HR" altLang="sr-Latn-RS" sz="1400" b="1" dirty="0" smtClean="0">
                <a:solidFill>
                  <a:schemeClr val="bg2"/>
                </a:solidFill>
                <a:cs typeface="Tahoma" pitchFamily="34" charset="0"/>
              </a:rPr>
              <a:t>Sektor</a:t>
            </a:r>
            <a:r>
              <a:rPr lang="en-GB" altLang="sr-Latn-RS" sz="1400" b="1" dirty="0" smtClean="0">
                <a:solidFill>
                  <a:schemeClr val="bg2"/>
                </a:solidFill>
                <a:cs typeface="Tahoma" pitchFamily="34" charset="0"/>
              </a:rPr>
              <a:t> za </a:t>
            </a:r>
            <a:r>
              <a:rPr lang="en-GB" altLang="sr-Latn-RS" sz="1400" b="1" dirty="0" err="1" smtClean="0">
                <a:solidFill>
                  <a:schemeClr val="bg2"/>
                </a:solidFill>
                <a:cs typeface="Tahoma" pitchFamily="34" charset="0"/>
              </a:rPr>
              <a:t>posebne</a:t>
            </a:r>
            <a:r>
              <a:rPr lang="en-GB" altLang="sr-Latn-RS" sz="1400" b="1" dirty="0" smtClean="0">
                <a:solidFill>
                  <a:schemeClr val="bg2"/>
                </a:solidFill>
                <a:cs typeface="Tahoma" pitchFamily="34" charset="0"/>
              </a:rPr>
              <a:t> </a:t>
            </a:r>
            <a:r>
              <a:rPr lang="en-GB" altLang="sr-Latn-RS" sz="1400" b="1" dirty="0" err="1" smtClean="0">
                <a:solidFill>
                  <a:schemeClr val="bg2"/>
                </a:solidFill>
                <a:cs typeface="Tahoma" pitchFamily="34" charset="0"/>
              </a:rPr>
              <a:t>programe</a:t>
            </a:r>
            <a:r>
              <a:rPr lang="en-GB" altLang="sr-Latn-RS" sz="1400" b="1" dirty="0" smtClean="0">
                <a:solidFill>
                  <a:schemeClr val="bg2"/>
                </a:solidFill>
                <a:cs typeface="Tahoma" pitchFamily="34" charset="0"/>
              </a:rPr>
              <a:t> i </a:t>
            </a:r>
            <a:r>
              <a:rPr lang="en-GB" altLang="sr-Latn-RS" sz="1400" b="1" dirty="0" err="1" smtClean="0">
                <a:solidFill>
                  <a:schemeClr val="bg2"/>
                </a:solidFill>
                <a:cs typeface="Tahoma" pitchFamily="34" charset="0"/>
              </a:rPr>
              <a:t>strategije</a:t>
            </a:r>
            <a:endParaRPr lang="hr-HR" altLang="sr-Latn-RS" sz="1400" b="1" dirty="0">
              <a:solidFill>
                <a:schemeClr val="bg2"/>
              </a:solidFill>
              <a:cs typeface="Tahoma" pitchFamily="34" charset="0"/>
            </a:endParaRPr>
          </a:p>
          <a:p>
            <a:pPr marL="0" indent="0">
              <a:buNone/>
            </a:pPr>
            <a:endParaRPr lang="hr-HR" sz="1800" dirty="0">
              <a:latin typeface="Georgia" panose="020405020504050203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1C637-B37B-46A9-A5A3-428CB0EC33C3}" type="slidenum">
              <a:rPr lang="hr-HR" altLang="sr-Latn-RS" smtClean="0"/>
              <a:pPr/>
              <a:t>1</a:t>
            </a:fld>
            <a:endParaRPr lang="hr-HR" altLang="sr-Latn-RS"/>
          </a:p>
        </p:txBody>
      </p:sp>
      <p:sp>
        <p:nvSpPr>
          <p:cNvPr id="2" name="Rectangle 1"/>
          <p:cNvSpPr/>
          <p:nvPr/>
        </p:nvSpPr>
        <p:spPr>
          <a:xfrm>
            <a:off x="6706770" y="414506"/>
            <a:ext cx="1753836" cy="3073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hr-HR" altLang="sr-Latn-RS" sz="1400" b="1" kern="0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INFO DANI </a:t>
            </a:r>
            <a:r>
              <a:rPr lang="hr-HR" altLang="sr-Latn-RS" sz="1400" b="1" kern="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2019.</a:t>
            </a:r>
            <a:endParaRPr lang="hr-HR" altLang="sr-Latn-RS" sz="1400" kern="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01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 txBox="1">
            <a:spLocks noChangeArrowheads="1"/>
          </p:cNvSpPr>
          <p:nvPr/>
        </p:nvSpPr>
        <p:spPr bwMode="auto">
          <a:xfrm>
            <a:off x="0" y="1126040"/>
            <a:ext cx="9037638" cy="573196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>
              <a:buFontTx/>
              <a:buNone/>
              <a:defRPr/>
            </a:pPr>
            <a:r>
              <a:rPr lang="hr-HR" altLang="sr-Latn-RS" sz="2400" b="1" kern="0" dirty="0" smtClean="0">
                <a:solidFill>
                  <a:srgbClr val="C00000"/>
                </a:solidFill>
                <a:latin typeface="Georgia" panose="02040502050405020303" pitchFamily="18" charset="0"/>
              </a:rPr>
              <a:t>Plan provedbe Natječaja za šk. god. 201</a:t>
            </a:r>
            <a:r>
              <a:rPr lang="hr-HR" altLang="sr-Latn-RS" sz="2400" b="1" kern="0" dirty="0">
                <a:solidFill>
                  <a:srgbClr val="C00000"/>
                </a:solidFill>
                <a:latin typeface="Georgia" panose="02040502050405020303" pitchFamily="18" charset="0"/>
              </a:rPr>
              <a:t>9</a:t>
            </a:r>
            <a:r>
              <a:rPr lang="hr-HR" altLang="sr-Latn-RS" sz="2400" b="1" kern="0" dirty="0" smtClean="0">
                <a:solidFill>
                  <a:srgbClr val="C00000"/>
                </a:solidFill>
                <a:latin typeface="Georgia" panose="02040502050405020303" pitchFamily="18" charset="0"/>
              </a:rPr>
              <a:t>./2020.</a:t>
            </a:r>
          </a:p>
          <a:p>
            <a:pPr algn="ctr" eaLnBrk="1" hangingPunct="1">
              <a:buFontTx/>
              <a:buNone/>
              <a:defRPr/>
            </a:pPr>
            <a:endParaRPr lang="hr-HR" altLang="sr-Latn-RS" sz="2400" b="1" kern="0" dirty="0" smtClean="0">
              <a:solidFill>
                <a:schemeClr val="accent2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lvl="1" eaLnBrk="1" hangingPunct="1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hr-HR" altLang="sr-Latn-RS" sz="16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objava </a:t>
            </a:r>
            <a:r>
              <a:rPr lang="en-GB" altLang="sr-Latn-RS" sz="16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N</a:t>
            </a:r>
            <a:r>
              <a:rPr lang="hr-HR" altLang="sr-Latn-RS" sz="16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atječaja – </a:t>
            </a:r>
            <a:r>
              <a:rPr lang="hr-HR" altLang="sr-Latn-RS" sz="1600" b="1" kern="0" dirty="0" smtClean="0">
                <a:solidFill>
                  <a:srgbClr val="C00000"/>
                </a:solidFill>
                <a:latin typeface="Georgia" panose="02040502050405020303" pitchFamily="18" charset="0"/>
              </a:rPr>
              <a:t>travanj 2019. </a:t>
            </a:r>
          </a:p>
          <a:p>
            <a:pPr lvl="1" eaLnBrk="1" hangingPunct="1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hr-HR" altLang="sr-Latn-RS" sz="16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planirani rok za završetak </a:t>
            </a:r>
            <a:r>
              <a:rPr lang="en-GB" altLang="sr-Latn-RS" sz="16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N</a:t>
            </a:r>
            <a:r>
              <a:rPr lang="hr-HR" altLang="sr-Latn-RS" sz="16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atječaja –</a:t>
            </a:r>
            <a:r>
              <a:rPr lang="hr-HR" altLang="sr-Latn-RS" sz="1600" b="1" kern="0" dirty="0" smtClean="0">
                <a:solidFill>
                  <a:srgbClr val="C00000"/>
                </a:solidFill>
                <a:latin typeface="Georgia" panose="02040502050405020303" pitchFamily="18" charset="0"/>
              </a:rPr>
              <a:t> </a:t>
            </a:r>
            <a:r>
              <a:rPr lang="hr-HR" altLang="sr-Latn-RS" sz="1600" b="1" kern="0" dirty="0" smtClean="0">
                <a:solidFill>
                  <a:srgbClr val="C00000"/>
                </a:solidFill>
                <a:latin typeface="Georgia" panose="02040502050405020303" pitchFamily="18" charset="0"/>
              </a:rPr>
              <a:t>svibanj 2019</a:t>
            </a:r>
            <a:r>
              <a:rPr lang="hr-HR" altLang="sr-Latn-RS" sz="1600" b="1" kern="0" dirty="0" smtClean="0">
                <a:solidFill>
                  <a:srgbClr val="C00000"/>
                </a:solidFill>
                <a:latin typeface="Georgia" panose="02040502050405020303" pitchFamily="18" charset="0"/>
              </a:rPr>
              <a:t>.</a:t>
            </a:r>
          </a:p>
          <a:p>
            <a:pPr lvl="1" eaLnBrk="1" hangingPunct="1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hr-HR" altLang="sr-Latn-RS" sz="16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objava odluke ministra o dodjeli bespovratnih sredstava – </a:t>
            </a:r>
            <a:r>
              <a:rPr lang="hr-HR" altLang="sr-Latn-RS" sz="1600" b="1" kern="0" dirty="0" smtClean="0">
                <a:solidFill>
                  <a:srgbClr val="C00000"/>
                </a:solidFill>
                <a:latin typeface="Georgia" panose="02040502050405020303" pitchFamily="18" charset="0"/>
              </a:rPr>
              <a:t>kolovoz </a:t>
            </a:r>
            <a:r>
              <a:rPr lang="hr-HR" altLang="sr-Latn-RS" sz="1600" b="1" kern="0" dirty="0" smtClean="0">
                <a:solidFill>
                  <a:srgbClr val="C00000"/>
                </a:solidFill>
                <a:latin typeface="Georgia" panose="02040502050405020303" pitchFamily="18" charset="0"/>
              </a:rPr>
              <a:t>2019.</a:t>
            </a:r>
          </a:p>
          <a:p>
            <a:pPr lvl="1" eaLnBrk="1" hangingPunct="1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hr-HR" altLang="sr-Latn-RS" sz="16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potpisivanje ugovora između korisnika i MZO-a </a:t>
            </a:r>
            <a:r>
              <a:rPr lang="hr-HR" altLang="sr-Latn-RS" sz="1600" b="1" kern="0" smtClean="0">
                <a:solidFill>
                  <a:srgbClr val="002060"/>
                </a:solidFill>
                <a:latin typeface="Georgia" panose="02040502050405020303" pitchFamily="18" charset="0"/>
              </a:rPr>
              <a:t>- </a:t>
            </a:r>
            <a:r>
              <a:rPr lang="hr-HR" altLang="sr-Latn-RS" sz="1600" b="1" kern="0" smtClean="0">
                <a:solidFill>
                  <a:srgbClr val="C00000"/>
                </a:solidFill>
                <a:latin typeface="Georgia" panose="02040502050405020303" pitchFamily="18" charset="0"/>
              </a:rPr>
              <a:t>kolovoz </a:t>
            </a:r>
            <a:r>
              <a:rPr lang="hr-HR" altLang="sr-Latn-RS" sz="1600" b="1" kern="0" dirty="0" smtClean="0">
                <a:solidFill>
                  <a:srgbClr val="C00000"/>
                </a:solidFill>
                <a:latin typeface="Georgia" panose="02040502050405020303" pitchFamily="18" charset="0"/>
              </a:rPr>
              <a:t>2019.</a:t>
            </a:r>
          </a:p>
          <a:p>
            <a:pPr lvl="1" eaLnBrk="1" hangingPunct="1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hr-HR" altLang="sr-Latn-RS" sz="16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provedba projekata – </a:t>
            </a:r>
            <a:r>
              <a:rPr lang="hr-HR" altLang="sr-Latn-RS" sz="1600" b="1" kern="0" dirty="0" smtClean="0">
                <a:solidFill>
                  <a:srgbClr val="C00000"/>
                </a:solidFill>
                <a:latin typeface="Georgia" panose="02040502050405020303" pitchFamily="18" charset="0"/>
              </a:rPr>
              <a:t>listopad 2019. do </a:t>
            </a:r>
            <a:r>
              <a:rPr lang="en-GB" altLang="sr-Latn-RS" sz="1600" b="1" kern="0" dirty="0" smtClean="0">
                <a:solidFill>
                  <a:srgbClr val="C00000"/>
                </a:solidFill>
                <a:latin typeface="Georgia" panose="02040502050405020303" pitchFamily="18" charset="0"/>
              </a:rPr>
              <a:t>(</a:t>
            </a:r>
            <a:r>
              <a:rPr lang="en-GB" altLang="sr-Latn-RS" sz="1600" b="1" kern="0" dirty="0" err="1" smtClean="0">
                <a:solidFill>
                  <a:srgbClr val="C00000"/>
                </a:solidFill>
                <a:latin typeface="Georgia" panose="02040502050405020303" pitchFamily="18" charset="0"/>
              </a:rPr>
              <a:t>najkasnije</a:t>
            </a:r>
            <a:r>
              <a:rPr lang="en-GB" altLang="sr-Latn-RS" sz="1600" b="1" kern="0" dirty="0" smtClean="0">
                <a:solidFill>
                  <a:srgbClr val="C00000"/>
                </a:solidFill>
                <a:latin typeface="Georgia" panose="02040502050405020303" pitchFamily="18" charset="0"/>
              </a:rPr>
              <a:t>) </a:t>
            </a:r>
            <a:r>
              <a:rPr lang="hr-HR" altLang="sr-Latn-RS" sz="1600" b="1" kern="0" dirty="0" smtClean="0">
                <a:solidFill>
                  <a:srgbClr val="C00000"/>
                </a:solidFill>
                <a:latin typeface="Georgia" panose="02040502050405020303" pitchFamily="18" charset="0"/>
              </a:rPr>
              <a:t>31. kolovoza 2020.</a:t>
            </a:r>
            <a:endParaRPr lang="hr-HR" altLang="sr-Latn-RS" sz="1600" b="1" kern="0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lvl="1" eaLnBrk="1" hangingPunct="1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hr-HR" altLang="sr-Latn-RS" sz="16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ukupan planirani iznos za dodjelu bespovratnih sredstava – </a:t>
            </a:r>
            <a:r>
              <a:rPr lang="hr-HR" altLang="sr-Latn-RS" sz="1600" b="1" kern="0" dirty="0" smtClean="0">
                <a:solidFill>
                  <a:srgbClr val="C00000"/>
                </a:solidFill>
                <a:latin typeface="Georgia" panose="02040502050405020303" pitchFamily="18" charset="0"/>
              </a:rPr>
              <a:t>približno </a:t>
            </a:r>
            <a:r>
              <a:rPr lang="en-GB" altLang="sr-Latn-RS" sz="1600" b="1" kern="0" dirty="0" smtClean="0">
                <a:solidFill>
                  <a:srgbClr val="C00000"/>
                </a:solidFill>
                <a:latin typeface="Georgia" panose="02040502050405020303" pitchFamily="18" charset="0"/>
              </a:rPr>
              <a:t>9</a:t>
            </a:r>
            <a:r>
              <a:rPr lang="hr-HR" altLang="sr-Latn-RS" sz="1600" b="1" kern="0" dirty="0" smtClean="0">
                <a:solidFill>
                  <a:srgbClr val="C00000"/>
                </a:solidFill>
                <a:latin typeface="Georgia" panose="02040502050405020303" pitchFamily="18" charset="0"/>
              </a:rPr>
              <a:t>.000.000,00 kn</a:t>
            </a:r>
          </a:p>
          <a:p>
            <a:pPr marL="914400" lvl="2" indent="0" eaLnBrk="1" hangingPunct="1">
              <a:buFontTx/>
              <a:buNone/>
              <a:defRPr/>
            </a:pPr>
            <a:endParaRPr lang="hr-HR" altLang="sr-Latn-RS" sz="1600" b="1" kern="0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lvl="1" eaLnBrk="1" hangingPunct="1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hr-HR" altLang="sr-Latn-RS" sz="16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upute za prijavitelje – </a:t>
            </a:r>
            <a:r>
              <a:rPr lang="hr-HR" altLang="sr-Latn-RS" sz="1600" b="1" kern="0" dirty="0" smtClean="0">
                <a:solidFill>
                  <a:srgbClr val="C00000"/>
                </a:solidFill>
                <a:latin typeface="Georgia" panose="02040502050405020303" pitchFamily="18" charset="0"/>
              </a:rPr>
              <a:t>u pripremi</a:t>
            </a:r>
          </a:p>
          <a:p>
            <a:pPr lvl="1" eaLnBrk="1" hangingPunct="1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hr-HR" altLang="sr-Latn-RS" sz="16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sve obavijesti bit će dostupne na mrežnim stranicama </a:t>
            </a:r>
            <a:r>
              <a:rPr lang="hr-HR" altLang="sr-Latn-RS" sz="1600" b="1" kern="0" dirty="0" smtClean="0">
                <a:solidFill>
                  <a:srgbClr val="002060"/>
                </a:solidFill>
                <a:latin typeface="Georgia" panose="02040502050405020303" pitchFamily="18" charset="0"/>
                <a:hlinkClick r:id="rId2"/>
              </a:rPr>
              <a:t>www.mzo.hr</a:t>
            </a:r>
            <a:endParaRPr lang="hr-HR" altLang="sr-Latn-RS" sz="1600" b="1" kern="0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lvl="1" eaLnBrk="1" hangingPunct="1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hr-HR" altLang="sr-Latn-RS" sz="16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svi upiti i prijedlozi šalju se e-poštom: </a:t>
            </a:r>
            <a:r>
              <a:rPr lang="hr-HR" altLang="sr-Latn-RS" sz="1600" b="1" kern="0" dirty="0" smtClean="0">
                <a:solidFill>
                  <a:srgbClr val="002060"/>
                </a:solidFill>
                <a:latin typeface="Georgia" panose="02040502050405020303" pitchFamily="18" charset="0"/>
                <a:hlinkClick r:id="rId3"/>
              </a:rPr>
              <a:t>udruge@mzo.hr</a:t>
            </a:r>
            <a:endParaRPr lang="hr-HR" altLang="sr-Latn-RS" sz="1600" b="1" kern="0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457200" lvl="1" indent="0" eaLnBrk="1" hangingPunct="1">
              <a:buFontTx/>
              <a:buNone/>
              <a:defRPr/>
            </a:pPr>
            <a:r>
              <a:rPr lang="hr-HR" altLang="sr-Latn-RS" sz="20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</a:p>
          <a:p>
            <a:pPr lvl="1" eaLnBrk="1" hangingPunct="1">
              <a:buFont typeface="Wingdings" pitchFamily="2" charset="2"/>
              <a:buChar char="v"/>
              <a:defRPr/>
            </a:pPr>
            <a:endParaRPr lang="hr-HR" altLang="sr-Latn-RS" sz="2000" b="1" kern="0" dirty="0" smtClean="0">
              <a:solidFill>
                <a:srgbClr val="002060"/>
              </a:solidFill>
              <a:latin typeface="Tahoma" charset="0"/>
            </a:endParaRPr>
          </a:p>
          <a:p>
            <a:pPr marL="457200" lvl="1" indent="0" eaLnBrk="1" hangingPunct="1">
              <a:buFontTx/>
              <a:buNone/>
              <a:defRPr/>
            </a:pPr>
            <a:endParaRPr lang="hr-HR" altLang="sr-Latn-RS" sz="2400" b="1" kern="0" dirty="0" smtClean="0">
              <a:solidFill>
                <a:srgbClr val="002060"/>
              </a:solidFill>
              <a:latin typeface="Tahoma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5557838" y="452438"/>
            <a:ext cx="3479800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defRPr/>
            </a:pPr>
            <a:r>
              <a:rPr lang="hr-HR" altLang="sr-Latn-RS" sz="1400" b="1" kern="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 DANI 201</a:t>
            </a:r>
            <a:r>
              <a:rPr lang="hr-HR" altLang="sr-Latn-RS" sz="1400" b="1" kern="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r>
              <a:rPr lang="hr-HR" altLang="sr-Latn-RS" sz="1400" b="1" kern="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hr-HR" altLang="sr-Latn-RS" sz="1400" kern="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74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zervirano mjesto broja slajda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08C3369-AFF6-4044-81F2-CD62AD840A20}" type="slidenum">
              <a:rPr lang="hr-HR" altLang="sr-Latn-RS">
                <a:solidFill>
                  <a:schemeClr val="accent2"/>
                </a:solidFill>
                <a:latin typeface="Book Antiqua" panose="02040602050305030304" pitchFamily="18" charset="0"/>
              </a:rPr>
              <a:pPr/>
              <a:t>3</a:t>
            </a:fld>
            <a:endParaRPr lang="hr-HR" altLang="sr-Latn-RS">
              <a:solidFill>
                <a:schemeClr val="accent2"/>
              </a:solidFill>
              <a:latin typeface="Book Antiqua" panose="02040602050305030304" pitchFamily="18" charset="0"/>
            </a:endParaRPr>
          </a:p>
        </p:txBody>
      </p:sp>
      <p:sp>
        <p:nvSpPr>
          <p:cNvPr id="6147" name="Rectangle 7"/>
          <p:cNvSpPr txBox="1">
            <a:spLocks noChangeArrowheads="1"/>
          </p:cNvSpPr>
          <p:nvPr/>
        </p:nvSpPr>
        <p:spPr bwMode="auto">
          <a:xfrm>
            <a:off x="328613" y="1180016"/>
            <a:ext cx="8709025" cy="5677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defRPr/>
            </a:pPr>
            <a:r>
              <a:rPr lang="hr-HR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PRIORITETNA PODRUČJA NATJEČAJA U ŠK. GOD. 2019./2020.</a:t>
            </a:r>
          </a:p>
          <a:p>
            <a:pPr algn="just" eaLnBrk="1" hangingPunct="1">
              <a:spcBef>
                <a:spcPct val="20000"/>
              </a:spcBef>
              <a:defRPr/>
            </a:pPr>
            <a:endParaRPr lang="hr-HR" altLang="sr-Latn-RS" sz="1600" b="1" dirty="0" smtClean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algn="just" eaLnBrk="1" hangingPunct="1">
              <a:spcBef>
                <a:spcPct val="20000"/>
              </a:spcBef>
              <a:defRPr/>
            </a:pPr>
            <a:endParaRPr lang="hr-HR" altLang="sr-Latn-RS" b="1" dirty="0" smtClean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r>
              <a:rPr lang="hr-HR" sz="1200" b="1" u="sng" dirty="0">
                <a:solidFill>
                  <a:srgbClr val="FF0000"/>
                </a:solidFill>
              </a:rPr>
              <a:t>P1: Promicanje socijalne uključenosti te očuvanja nacionalnoga i lokalnog identiteta:</a:t>
            </a:r>
            <a:endParaRPr lang="en-US" sz="1200" dirty="0">
              <a:solidFill>
                <a:srgbClr val="FF0000"/>
              </a:solidFill>
            </a:endParaRPr>
          </a:p>
          <a:p>
            <a:r>
              <a:rPr lang="hr-HR" sz="1100" b="1" dirty="0"/>
              <a:t> </a:t>
            </a:r>
            <a:endParaRPr lang="en-US" sz="1100" dirty="0"/>
          </a:p>
          <a:p>
            <a:pPr marL="444500" lvl="2" indent="0">
              <a:lnSpc>
                <a:spcPct val="150000"/>
              </a:lnSpc>
              <a:defRPr/>
            </a:pPr>
            <a:r>
              <a:rPr lang="hr-HR" sz="1100" b="1" dirty="0">
                <a:solidFill>
                  <a:srgbClr val="002060"/>
                </a:solidFill>
                <a:latin typeface="Georgia" panose="02040502050405020303" pitchFamily="18" charset="0"/>
              </a:rPr>
              <a:t>a.    Odgoj i obrazovanje za osobni i socijalni razvoj, solidarnost, socijalnu uključenost i opće ljudske vrijednosti;</a:t>
            </a:r>
            <a:endParaRPr lang="en-US" sz="1100" b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444500" lvl="2" indent="0">
              <a:lnSpc>
                <a:spcPct val="150000"/>
              </a:lnSpc>
              <a:defRPr/>
            </a:pPr>
            <a:r>
              <a:rPr lang="hr-HR" sz="1100" b="1" dirty="0">
                <a:solidFill>
                  <a:srgbClr val="002060"/>
                </a:solidFill>
                <a:latin typeface="Georgia" panose="02040502050405020303" pitchFamily="18" charset="0"/>
              </a:rPr>
              <a:t>b.    Odgoj i obrazovanje za mir i nenasilno rješavanje sukoba;</a:t>
            </a:r>
            <a:endParaRPr lang="en-US" sz="1100" b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444500" lvl="2" indent="0">
              <a:lnSpc>
                <a:spcPct val="150000"/>
              </a:lnSpc>
              <a:defRPr/>
            </a:pPr>
            <a:r>
              <a:rPr lang="hr-HR" sz="1100" b="1" dirty="0">
                <a:solidFill>
                  <a:srgbClr val="002060"/>
                </a:solidFill>
                <a:latin typeface="Georgia" panose="02040502050405020303" pitchFamily="18" charset="0"/>
              </a:rPr>
              <a:t>c.     Odgoj i obrazovanje za ljudska prava, odgovornost i aktivno građanstvo; </a:t>
            </a:r>
            <a:endParaRPr lang="en-US" sz="1100" b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444500" lvl="2" indent="0">
              <a:lnSpc>
                <a:spcPct val="150000"/>
              </a:lnSpc>
              <a:defRPr/>
            </a:pPr>
            <a:r>
              <a:rPr lang="hr-HR" sz="1100" b="1" dirty="0">
                <a:solidFill>
                  <a:srgbClr val="002060"/>
                </a:solidFill>
                <a:latin typeface="Georgia" panose="02040502050405020303" pitchFamily="18" charset="0"/>
              </a:rPr>
              <a:t>d.    Odgoj i obrazovanje o štetnosti korupcije i koruptivnim rizicima;</a:t>
            </a:r>
            <a:endParaRPr lang="en-US" sz="1100" b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444500" lvl="2" indent="0">
              <a:lnSpc>
                <a:spcPct val="150000"/>
              </a:lnSpc>
              <a:defRPr/>
            </a:pPr>
            <a:r>
              <a:rPr lang="hr-HR" sz="1100" b="1" dirty="0">
                <a:solidFill>
                  <a:srgbClr val="002060"/>
                </a:solidFill>
                <a:latin typeface="Georgia" panose="02040502050405020303" pitchFamily="18" charset="0"/>
              </a:rPr>
              <a:t>e.    Odgoj i obrazovanje za očuvanje povijesnoga, kulturnoga i hrvatskoga nacionalnog identiteta; </a:t>
            </a:r>
            <a:endParaRPr lang="en-US" sz="1100" b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806450" lvl="2" indent="-361950">
              <a:lnSpc>
                <a:spcPct val="150000"/>
              </a:lnSpc>
              <a:defRPr/>
            </a:pPr>
            <a:r>
              <a:rPr lang="hr-HR" sz="1100" b="1" dirty="0">
                <a:solidFill>
                  <a:srgbClr val="002060"/>
                </a:solidFill>
                <a:latin typeface="Georgia" panose="02040502050405020303" pitchFamily="18" charset="0"/>
              </a:rPr>
              <a:t>f.     Odgoj i obrazovanje o pravima i očuvanju identiteta nacionalnih manjina, interkulturalizmu i  multikulturalizmu; </a:t>
            </a:r>
            <a:endParaRPr lang="en-US" sz="1100" b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444500" lvl="2" indent="0">
              <a:lnSpc>
                <a:spcPct val="150000"/>
              </a:lnSpc>
              <a:defRPr/>
            </a:pPr>
            <a:r>
              <a:rPr lang="hr-HR" sz="1100" b="1" dirty="0">
                <a:solidFill>
                  <a:srgbClr val="002060"/>
                </a:solidFill>
                <a:latin typeface="Georgia" panose="02040502050405020303" pitchFamily="18" charset="0"/>
              </a:rPr>
              <a:t>g.    Poticanje očuvanja kulturne i prirodne baštine te tradicionalnih obrta.</a:t>
            </a:r>
            <a:endParaRPr lang="en-US" sz="1100" b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>
              <a:defRPr/>
            </a:pPr>
            <a:r>
              <a:rPr lang="hr-HR" sz="1100" dirty="0">
                <a:latin typeface="Georgia" panose="02040502050405020303" pitchFamily="18" charset="0"/>
              </a:rPr>
              <a:t> </a:t>
            </a:r>
          </a:p>
          <a:p>
            <a:pPr>
              <a:defRPr/>
            </a:pPr>
            <a:r>
              <a:rPr lang="hr-HR" sz="1200" b="1" dirty="0">
                <a:latin typeface="Georgia" panose="02040502050405020303" pitchFamily="18" charset="0"/>
              </a:rPr>
              <a:t> </a:t>
            </a:r>
            <a:endParaRPr lang="hr-HR" sz="1200" dirty="0">
              <a:latin typeface="Georgia" panose="02040502050405020303" pitchFamily="18" charset="0"/>
            </a:endParaRPr>
          </a:p>
          <a:p>
            <a:pPr>
              <a:defRPr/>
            </a:pPr>
            <a:r>
              <a:rPr lang="hr-HR" sz="1200" b="1" u="sng" dirty="0">
                <a:solidFill>
                  <a:srgbClr val="C00000"/>
                </a:solidFill>
                <a:latin typeface="Georgia" panose="02040502050405020303" pitchFamily="18" charset="0"/>
              </a:rPr>
              <a:t>P2: Unapređenje kvalitete života djece i mladih</a:t>
            </a:r>
            <a:r>
              <a:rPr lang="hr-HR" sz="1200" u="sng" dirty="0">
                <a:solidFill>
                  <a:srgbClr val="C00000"/>
                </a:solidFill>
                <a:latin typeface="Georgia" panose="02040502050405020303" pitchFamily="18" charset="0"/>
              </a:rPr>
              <a:t>:</a:t>
            </a:r>
            <a:endParaRPr lang="hr-HR" sz="1200" dirty="0">
              <a:solidFill>
                <a:srgbClr val="C00000"/>
              </a:solidFill>
              <a:latin typeface="Georgia" panose="02040502050405020303" pitchFamily="18" charset="0"/>
            </a:endParaRPr>
          </a:p>
          <a:p>
            <a:pPr>
              <a:defRPr/>
            </a:pPr>
            <a:r>
              <a:rPr lang="hr-HR" sz="1100" dirty="0">
                <a:latin typeface="Georgia" panose="02040502050405020303" pitchFamily="18" charset="0"/>
              </a:rPr>
              <a:t> </a:t>
            </a:r>
            <a:endParaRPr lang="hr-HR" sz="1100" dirty="0" smtClean="0">
              <a:latin typeface="Georgia" panose="02040502050405020303" pitchFamily="18" charset="0"/>
            </a:endParaRPr>
          </a:p>
          <a:p>
            <a:pPr marL="719138" lvl="2" indent="-274638">
              <a:lnSpc>
                <a:spcPct val="150000"/>
              </a:lnSpc>
              <a:buFont typeface="+mj-lt"/>
              <a:buAutoNum type="alphaLcPeriod"/>
              <a:defRPr/>
            </a:pPr>
            <a:r>
              <a:rPr lang="hr-HR" sz="11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Odgoj i obrazovanje o zdravim načinima života, očuvanju prirode i održivom razvoju;</a:t>
            </a:r>
          </a:p>
          <a:p>
            <a:pPr marL="719138" lvl="2" indent="-274638">
              <a:lnSpc>
                <a:spcPct val="150000"/>
              </a:lnSpc>
              <a:buFont typeface="+mj-lt"/>
              <a:buAutoNum type="alphaLcPeriod"/>
              <a:defRPr/>
            </a:pPr>
            <a:r>
              <a:rPr lang="hr-HR" sz="11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Odgoj i obrazovanje za volonterstvo;</a:t>
            </a:r>
          </a:p>
          <a:p>
            <a:pPr marL="719138" lvl="2" indent="-274638">
              <a:lnSpc>
                <a:spcPct val="150000"/>
              </a:lnSpc>
              <a:buFont typeface="+mj-lt"/>
              <a:buAutoNum type="alphaLcPeriod"/>
              <a:defRPr/>
            </a:pPr>
            <a:r>
              <a:rPr lang="hr-HR" sz="11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Razvoj poduzetničkih aktivnosti djece i mladih;</a:t>
            </a:r>
          </a:p>
          <a:p>
            <a:pPr marL="719138" lvl="2" indent="-274638">
              <a:lnSpc>
                <a:spcPct val="150000"/>
              </a:lnSpc>
              <a:buFont typeface="+mj-lt"/>
              <a:buAutoNum type="alphaLcPeriod"/>
              <a:defRPr/>
            </a:pPr>
            <a:r>
              <a:rPr lang="hr-HR" sz="11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Poticanje kreativnosti i stvaralaštva djece i mladih;</a:t>
            </a:r>
          </a:p>
          <a:p>
            <a:pPr marL="719138" lvl="2" indent="-274638">
              <a:lnSpc>
                <a:spcPct val="150000"/>
              </a:lnSpc>
              <a:buFont typeface="+mj-lt"/>
              <a:buAutoNum type="alphaLcPeriod"/>
              <a:defRPr/>
            </a:pPr>
            <a:r>
              <a:rPr lang="hr-HR" sz="11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Odgoj i obrazovanje za financijsku i medijsku pismenost;</a:t>
            </a:r>
          </a:p>
          <a:p>
            <a:pPr marL="719138" lvl="2" indent="-274638">
              <a:lnSpc>
                <a:spcPct val="150000"/>
              </a:lnSpc>
              <a:buFont typeface="+mj-lt"/>
              <a:buAutoNum type="alphaLcPeriod"/>
              <a:defRPr/>
            </a:pPr>
            <a:r>
              <a:rPr lang="hr-HR" sz="11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Razvijanje vještina i kompetencija u području tehnike te informacijskih i komunikacijskih tehnologija. </a:t>
            </a:r>
          </a:p>
          <a:p>
            <a:pPr marL="0" indent="0">
              <a:spcBef>
                <a:spcPct val="20000"/>
              </a:spcBef>
              <a:defRPr/>
            </a:pPr>
            <a:endParaRPr lang="hr-HR" altLang="sr-Latn-RS" sz="1400" b="1" dirty="0" smtClean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>
              <a:spcBef>
                <a:spcPct val="20000"/>
              </a:spcBef>
              <a:defRPr/>
            </a:pPr>
            <a:endParaRPr lang="hr-HR" altLang="sr-Latn-RS" sz="1400" b="1" dirty="0" smtClean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hr-HR" altLang="sr-Latn-RS" sz="1400" dirty="0" smtClean="0">
                <a:latin typeface="Georgia" panose="02040502050405020303" pitchFamily="18" charset="0"/>
                <a:cs typeface="Tahoma" pitchFamily="34" charset="0"/>
              </a:rPr>
              <a:t> </a:t>
            </a:r>
          </a:p>
          <a:p>
            <a:pPr lvl="1" eaLnBrk="1" hangingPunct="1">
              <a:spcBef>
                <a:spcPct val="20000"/>
              </a:spcBef>
              <a:defRPr/>
            </a:pPr>
            <a:endParaRPr lang="hr-HR" altLang="sr-Latn-RS" sz="1400" b="1" dirty="0" smtClean="0">
              <a:solidFill>
                <a:srgbClr val="00206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557838" y="452438"/>
            <a:ext cx="3479800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defRPr/>
            </a:pPr>
            <a:r>
              <a:rPr lang="hr-HR" altLang="sr-Latn-RS" sz="1400" b="1" kern="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 DANI 201</a:t>
            </a:r>
            <a:r>
              <a:rPr lang="en-GB" altLang="sr-Latn-RS" sz="1400" b="1" kern="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r>
              <a:rPr lang="hr-HR" altLang="sr-Latn-RS" sz="1400" b="1" kern="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hr-HR" altLang="sr-Latn-RS" sz="1400" kern="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01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zervirano mjesto broja slajda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4C15094-EAF1-4AAC-991F-9EC2BBBB6B92}" type="slidenum">
              <a:rPr lang="hr-HR" altLang="sr-Latn-RS">
                <a:solidFill>
                  <a:schemeClr val="accent2"/>
                </a:solidFill>
                <a:latin typeface="Book Antiqua" panose="02040602050305030304" pitchFamily="18" charset="0"/>
              </a:rPr>
              <a:pPr/>
              <a:t>4</a:t>
            </a:fld>
            <a:endParaRPr lang="hr-HR" altLang="sr-Latn-RS">
              <a:solidFill>
                <a:schemeClr val="accent2"/>
              </a:solidFill>
              <a:latin typeface="Book Antiqua" panose="02040602050305030304" pitchFamily="18" charset="0"/>
            </a:endParaRPr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 bwMode="auto">
          <a:xfrm>
            <a:off x="212725" y="907255"/>
            <a:ext cx="8824913" cy="581421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>
              <a:buFontTx/>
              <a:buNone/>
              <a:defRPr/>
            </a:pPr>
            <a:r>
              <a:rPr lang="hr-HR" altLang="sr-Latn-RS" sz="1800" b="1" kern="0" dirty="0" smtClean="0">
                <a:solidFill>
                  <a:srgbClr val="C00000"/>
                </a:solidFill>
                <a:latin typeface="Georgia" panose="02040502050405020303" pitchFamily="18" charset="0"/>
              </a:rPr>
              <a:t>Najvažniji uvjeti natječaja u šk. god. 2019/2020.</a:t>
            </a:r>
          </a:p>
          <a:p>
            <a:pPr algn="ctr" eaLnBrk="1" hangingPunct="1">
              <a:buFontTx/>
              <a:buNone/>
              <a:defRPr/>
            </a:pPr>
            <a:endParaRPr lang="hr-HR" altLang="sr-Latn-RS" sz="2200" b="1" kern="0" dirty="0" smtClean="0">
              <a:solidFill>
                <a:schemeClr val="accent2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lvl="1" eaLnBrk="1" hangingPunct="1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hr-HR" altLang="sr-Latn-RS" sz="14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prednost </a:t>
            </a:r>
            <a:r>
              <a:rPr lang="hr-HR" altLang="sr-Latn-RS" sz="1400" b="1" kern="0" dirty="0">
                <a:solidFill>
                  <a:srgbClr val="002060"/>
                </a:solidFill>
                <a:latin typeface="Georgia" panose="02040502050405020303" pitchFamily="18" charset="0"/>
              </a:rPr>
              <a:t>u </a:t>
            </a:r>
            <a:r>
              <a:rPr lang="hr-HR" altLang="sr-Latn-RS" sz="14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financiranju </a:t>
            </a:r>
            <a:r>
              <a:rPr lang="hr-HR" altLang="sr-Latn-RS" sz="1400" b="1" kern="0" dirty="0">
                <a:solidFill>
                  <a:srgbClr val="002060"/>
                </a:solidFill>
                <a:latin typeface="Georgia" panose="02040502050405020303" pitchFamily="18" charset="0"/>
              </a:rPr>
              <a:t>imat će projekti čiji su krajnji korisnici djeca i mladi s posebnim odgojno-obrazovnim potrebama (</a:t>
            </a:r>
            <a:r>
              <a:rPr lang="hr-HR" altLang="sr-Latn-RS" sz="1400" b="1" kern="0" dirty="0">
                <a:solidFill>
                  <a:srgbClr val="C00000"/>
                </a:solidFill>
                <a:latin typeface="Georgia" panose="02040502050405020303" pitchFamily="18" charset="0"/>
              </a:rPr>
              <a:t>daroviti učenici i učenici s </a:t>
            </a:r>
            <a:r>
              <a:rPr lang="hr-HR" altLang="sr-Latn-RS" sz="1400" b="1" kern="0" dirty="0" smtClean="0">
                <a:solidFill>
                  <a:srgbClr val="C00000"/>
                </a:solidFill>
                <a:latin typeface="Georgia" panose="02040502050405020303" pitchFamily="18" charset="0"/>
              </a:rPr>
              <a:t>teškoćama</a:t>
            </a:r>
            <a:r>
              <a:rPr lang="hr-HR" altLang="sr-Latn-RS" sz="14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)</a:t>
            </a:r>
          </a:p>
          <a:p>
            <a:pPr marL="457200" lvl="1" indent="0" eaLnBrk="1" hangingPunct="1">
              <a:buFontTx/>
              <a:buNone/>
              <a:defRPr/>
            </a:pPr>
            <a:endParaRPr lang="hr-HR" altLang="sr-Latn-RS" sz="1400" b="1" kern="0" dirty="0">
              <a:solidFill>
                <a:srgbClr val="C00000"/>
              </a:solidFill>
              <a:latin typeface="Georgia" panose="02040502050405020303" pitchFamily="18" charset="0"/>
            </a:endParaRPr>
          </a:p>
          <a:p>
            <a:pPr lvl="1" eaLnBrk="1" hangingPunct="1">
              <a:buFont typeface="Wingdings" pitchFamily="2" charset="2"/>
              <a:buChar char="v"/>
              <a:defRPr/>
            </a:pPr>
            <a:r>
              <a:rPr lang="hr-HR" altLang="sr-Latn-RS" sz="14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projekt </a:t>
            </a:r>
            <a:r>
              <a:rPr lang="hr-HR" altLang="sr-Latn-RS" sz="1400" b="1" kern="0" dirty="0">
                <a:solidFill>
                  <a:srgbClr val="002060"/>
                </a:solidFill>
                <a:latin typeface="Georgia" panose="02040502050405020303" pitchFamily="18" charset="0"/>
              </a:rPr>
              <a:t>se provodi </a:t>
            </a:r>
            <a:r>
              <a:rPr lang="hr-HR" altLang="sr-Latn-RS" sz="1400" b="1" kern="0" dirty="0">
                <a:solidFill>
                  <a:srgbClr val="C00000"/>
                </a:solidFill>
                <a:latin typeface="Georgia" panose="02040502050405020303" pitchFamily="18" charset="0"/>
              </a:rPr>
              <a:t>isključivo</a:t>
            </a:r>
            <a:r>
              <a:rPr lang="hr-HR" altLang="sr-Latn-RS" sz="1400" b="1" kern="0" dirty="0">
                <a:solidFill>
                  <a:srgbClr val="002060"/>
                </a:solidFill>
                <a:latin typeface="Georgia" panose="02040502050405020303" pitchFamily="18" charset="0"/>
              </a:rPr>
              <a:t> na području Republike </a:t>
            </a:r>
            <a:r>
              <a:rPr lang="hr-HR" altLang="sr-Latn-RS" sz="14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Hrvatske</a:t>
            </a:r>
          </a:p>
          <a:p>
            <a:pPr marL="457200" lvl="1" indent="0" eaLnBrk="1" hangingPunct="1">
              <a:buFontTx/>
              <a:buNone/>
              <a:defRPr/>
            </a:pPr>
            <a:endParaRPr lang="hr-HR" altLang="sr-Latn-RS" sz="1400" b="1" kern="0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lvl="1" eaLnBrk="1" hangingPunct="1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hr-HR" altLang="sr-Latn-RS" sz="14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prijava </a:t>
            </a:r>
            <a:r>
              <a:rPr lang="hr-HR" altLang="sr-Latn-RS" sz="1400" b="1" kern="0" dirty="0">
                <a:solidFill>
                  <a:srgbClr val="002060"/>
                </a:solidFill>
                <a:latin typeface="Georgia" panose="02040502050405020303" pitchFamily="18" charset="0"/>
              </a:rPr>
              <a:t>projekta u partnerstvu </a:t>
            </a:r>
            <a:r>
              <a:rPr lang="hr-HR" altLang="sr-Latn-RS" sz="1400" b="1" u="sng" kern="0" dirty="0">
                <a:solidFill>
                  <a:srgbClr val="C00000"/>
                </a:solidFill>
                <a:latin typeface="Georgia" panose="02040502050405020303" pitchFamily="18" charset="0"/>
              </a:rPr>
              <a:t>obavezna je s minimalno jednom odgojno-obrazovnom ustanovom</a:t>
            </a:r>
            <a:r>
              <a:rPr lang="hr-HR" altLang="sr-Latn-RS" sz="1400" b="1" kern="0" dirty="0">
                <a:solidFill>
                  <a:srgbClr val="002060"/>
                </a:solidFill>
                <a:latin typeface="Georgia" panose="02040502050405020303" pitchFamily="18" charset="0"/>
              </a:rPr>
              <a:t> u županiji u kojoj se projekt </a:t>
            </a:r>
            <a:r>
              <a:rPr lang="hr-HR" altLang="sr-Latn-RS" sz="14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provodi</a:t>
            </a:r>
          </a:p>
          <a:p>
            <a:pPr marL="457200" lvl="1" indent="0" eaLnBrk="1" hangingPunct="1">
              <a:buFontTx/>
              <a:buNone/>
              <a:defRPr/>
            </a:pPr>
            <a:endParaRPr lang="hr-HR" altLang="sr-Latn-RS" sz="1400" b="1" kern="0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lvl="1" eaLnBrk="1" hangingPunct="1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hr-HR" altLang="sr-Latn-RS" sz="14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jedna </a:t>
            </a:r>
            <a:r>
              <a:rPr lang="hr-HR" altLang="sr-Latn-RS" sz="1400" b="1" kern="0" dirty="0">
                <a:solidFill>
                  <a:srgbClr val="002060"/>
                </a:solidFill>
                <a:latin typeface="Georgia" panose="02040502050405020303" pitchFamily="18" charset="0"/>
              </a:rPr>
              <a:t>udruga može prijaviti samo </a:t>
            </a:r>
            <a:r>
              <a:rPr lang="hr-HR" altLang="sr-Latn-RS" sz="1400" b="1" kern="0" dirty="0">
                <a:solidFill>
                  <a:srgbClr val="C00000"/>
                </a:solidFill>
                <a:latin typeface="Georgia" panose="02040502050405020303" pitchFamily="18" charset="0"/>
              </a:rPr>
              <a:t>jedan projekt </a:t>
            </a:r>
            <a:r>
              <a:rPr lang="hr-HR" altLang="sr-Latn-RS" sz="1400" b="1" kern="0" dirty="0">
                <a:solidFill>
                  <a:srgbClr val="002060"/>
                </a:solidFill>
                <a:latin typeface="Georgia" panose="02040502050405020303" pitchFamily="18" charset="0"/>
              </a:rPr>
              <a:t>s jednim ili više partnera, a ista udruga može biti partner na više </a:t>
            </a:r>
            <a:r>
              <a:rPr lang="hr-HR" altLang="sr-Latn-RS" sz="14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projekata</a:t>
            </a:r>
          </a:p>
          <a:p>
            <a:pPr marL="457200" lvl="1" indent="0" eaLnBrk="1" hangingPunct="1">
              <a:buFontTx/>
              <a:buNone/>
              <a:defRPr/>
            </a:pPr>
            <a:endParaRPr lang="hr-HR" altLang="sr-Latn-RS" sz="1400" b="1" kern="0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lvl="1" eaLnBrk="1" hangingPunct="1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hr-HR" altLang="sr-Latn-RS" sz="14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projekt </a:t>
            </a:r>
            <a:r>
              <a:rPr lang="hr-HR" altLang="sr-Latn-RS" sz="1400" b="1" kern="0" dirty="0">
                <a:solidFill>
                  <a:srgbClr val="002060"/>
                </a:solidFill>
                <a:latin typeface="Georgia" panose="02040502050405020303" pitchFamily="18" charset="0"/>
              </a:rPr>
              <a:t>treba napisati koristeći se </a:t>
            </a:r>
            <a:r>
              <a:rPr lang="hr-HR" altLang="sr-Latn-RS" sz="1400" b="1" kern="0" dirty="0" smtClean="0">
                <a:solidFill>
                  <a:srgbClr val="C00000"/>
                </a:solidFill>
                <a:latin typeface="Georgia" panose="02040502050405020303" pitchFamily="18" charset="0"/>
              </a:rPr>
              <a:t>smjernicama</a:t>
            </a:r>
            <a:r>
              <a:rPr lang="hr-HR" altLang="sr-Latn-RS" sz="14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  <a:r>
              <a:rPr lang="hr-HR" altLang="sr-Latn-RS" sz="1400" b="1" kern="0" dirty="0" smtClean="0">
                <a:solidFill>
                  <a:srgbClr val="C00000"/>
                </a:solidFill>
                <a:latin typeface="Georgia" panose="02040502050405020303" pitchFamily="18" charset="0"/>
              </a:rPr>
              <a:t>za pisanje projekata </a:t>
            </a:r>
            <a:r>
              <a:rPr lang="hr-HR" altLang="sr-Latn-RS" sz="14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koji se provode u odgojno-obrazovnim ustanovama (</a:t>
            </a:r>
            <a:r>
              <a:rPr lang="en-GB" altLang="sr-Latn-RS" sz="14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bit </a:t>
            </a:r>
            <a:r>
              <a:rPr lang="en-GB" altLang="sr-Latn-RS" sz="1400" b="1" kern="0" dirty="0" err="1" smtClean="0">
                <a:solidFill>
                  <a:srgbClr val="002060"/>
                </a:solidFill>
                <a:latin typeface="Georgia" panose="02040502050405020303" pitchFamily="18" charset="0"/>
              </a:rPr>
              <a:t>će</a:t>
            </a:r>
            <a:r>
              <a:rPr lang="en-GB" altLang="sr-Latn-RS" sz="14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  <a:r>
              <a:rPr lang="hr-HR" altLang="sr-Latn-RS" sz="14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objavljen</a:t>
            </a:r>
            <a:r>
              <a:rPr lang="en-GB" altLang="sr-Latn-RS" sz="14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e</a:t>
            </a:r>
            <a:r>
              <a:rPr lang="hr-HR" altLang="sr-Latn-RS" sz="14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 uz </a:t>
            </a:r>
            <a:r>
              <a:rPr lang="en-GB" altLang="sr-Latn-RS" sz="14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N</a:t>
            </a:r>
            <a:r>
              <a:rPr lang="hr-HR" altLang="sr-Latn-RS" sz="1400" b="1" kern="0" dirty="0" err="1" smtClean="0">
                <a:solidFill>
                  <a:srgbClr val="002060"/>
                </a:solidFill>
                <a:latin typeface="Georgia" panose="02040502050405020303" pitchFamily="18" charset="0"/>
              </a:rPr>
              <a:t>atječaj</a:t>
            </a:r>
            <a:r>
              <a:rPr lang="hr-HR" altLang="sr-Latn-RS" sz="14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) </a:t>
            </a:r>
          </a:p>
          <a:p>
            <a:pPr lvl="1" eaLnBrk="1" hangingPunct="1">
              <a:buFont typeface="Wingdings" pitchFamily="2" charset="2"/>
              <a:buChar char="v"/>
              <a:defRPr/>
            </a:pPr>
            <a:endParaRPr lang="hr-HR" altLang="sr-Latn-RS" sz="1400" b="1" kern="0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hr-HR" sz="1400" b="1" kern="0" dirty="0">
                <a:solidFill>
                  <a:srgbClr val="002060"/>
                </a:solidFill>
                <a:latin typeface="Georgia" panose="02040502050405020303" pitchFamily="18" charset="0"/>
              </a:rPr>
              <a:t>Projekt može prijaviti udruga upisana u Registar udruga Republike Hrvatske </a:t>
            </a:r>
            <a:r>
              <a:rPr lang="hr-HR" sz="14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najmanje </a:t>
            </a:r>
            <a:r>
              <a:rPr lang="hr-HR" sz="1400" b="1" kern="0" dirty="0">
                <a:solidFill>
                  <a:srgbClr val="002060"/>
                </a:solidFill>
                <a:latin typeface="Georgia" panose="02040502050405020303" pitchFamily="18" charset="0"/>
              </a:rPr>
              <a:t>jednu (1) godinu</a:t>
            </a:r>
            <a:r>
              <a:rPr lang="hr-HR" altLang="sr-Latn-RS" sz="1400" b="1" kern="0" dirty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</a:p>
          <a:p>
            <a:pPr lvl="1" eaLnBrk="1" hangingPunct="1">
              <a:buFont typeface="Wingdings" pitchFamily="2" charset="2"/>
              <a:buChar char="v"/>
              <a:defRPr/>
            </a:pPr>
            <a:endParaRPr lang="hr-HR" altLang="sr-Latn-RS" sz="1800" b="1" kern="0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457200" lvl="1" indent="0" eaLnBrk="1" hangingPunct="1">
              <a:buFontTx/>
              <a:buNone/>
              <a:defRPr/>
            </a:pPr>
            <a:endParaRPr lang="hr-HR" altLang="sr-Latn-RS" sz="2000" b="1" kern="0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557838" y="452438"/>
            <a:ext cx="3479800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defRPr/>
            </a:pPr>
            <a:r>
              <a:rPr lang="hr-HR" altLang="sr-Latn-RS" sz="1400" b="1" kern="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 DANI 201</a:t>
            </a:r>
            <a:r>
              <a:rPr lang="en-GB" altLang="sr-Latn-RS" sz="1400" b="1" kern="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r>
              <a:rPr lang="hr-HR" altLang="sr-Latn-RS" sz="1400" b="1" kern="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hr-HR" altLang="sr-Latn-RS" sz="1400" kern="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0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668</TotalTime>
  <Words>296</Words>
  <Application>Microsoft Office PowerPoint</Application>
  <PresentationFormat>On-screen Show (4:3)</PresentationFormat>
  <Paragraphs>68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Book Antiqua</vt:lpstr>
      <vt:lpstr>Georgia</vt:lpstr>
      <vt:lpstr>Tahoma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MZT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azurirano 17-1-2018</dc:creator>
  <cp:lastModifiedBy>Alen Hutinovic</cp:lastModifiedBy>
  <cp:revision>49</cp:revision>
  <dcterms:created xsi:type="dcterms:W3CDTF">2004-06-15T07:55:20Z</dcterms:created>
  <dcterms:modified xsi:type="dcterms:W3CDTF">2019-02-20T13:55:40Z</dcterms:modified>
</cp:coreProperties>
</file>